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6" r:id="rId4"/>
    <p:sldId id="267" r:id="rId5"/>
    <p:sldId id="268" r:id="rId6"/>
    <p:sldId id="257" r:id="rId7"/>
    <p:sldId id="259" r:id="rId8"/>
    <p:sldId id="263" r:id="rId9"/>
    <p:sldId id="264" r:id="rId1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07F0EE-CD20-4C09-B097-CA92F38060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B8DB804-F211-4FA1-9423-D2710B1DEA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F2634A4-01F0-40C6-8C86-3B4031BB0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D05AD-9108-414A-9EDE-8B7D8197CEFB}" type="datetimeFigureOut">
              <a:rPr lang="es-ES" smtClean="0"/>
              <a:t>08/09/2020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8497FA6-91B6-40E0-BAB6-E424D9715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30BD80A-0BF5-4B17-A863-FF8EF9396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A0B45-97B3-4E94-A32B-E1887EF8F4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8663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910FD9-213D-4E2C-9F8C-C7AC1CF54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1C37DEF-7FA6-4288-B8CC-9B8AEC7CBD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D9D5A57-326E-49BD-8DE5-D8FC4599C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D05AD-9108-414A-9EDE-8B7D8197CEFB}" type="datetimeFigureOut">
              <a:rPr lang="es-ES" smtClean="0"/>
              <a:t>08/09/2020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09F35F1-89A2-4148-8D47-4DECE637C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BE41D09-27E7-4C32-8E05-68BAFEFED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A0B45-97B3-4E94-A32B-E1887EF8F4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5792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E04D911-6F5E-48A7-B8E0-865FBCE428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F7A7AB6-8C18-4DCA-9E7C-A5806BE4BD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10D98CC-3F49-4786-86C4-37975CBB5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D05AD-9108-414A-9EDE-8B7D8197CEFB}" type="datetimeFigureOut">
              <a:rPr lang="es-ES" smtClean="0"/>
              <a:t>08/09/2020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73F8AE3-C8F1-40C6-88DD-9A127E1B7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0F2070-585D-4EF3-AFD1-1836051F8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A0B45-97B3-4E94-A32B-E1887EF8F4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6784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1DCA8F-E584-41D4-B68B-FD2C5CD5C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0710B96-A6BA-4BA9-B09E-511A9955A7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DF046B7-AB3B-43C5-A744-AA2BCA24D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D05AD-9108-414A-9EDE-8B7D8197CEFB}" type="datetimeFigureOut">
              <a:rPr lang="es-ES" smtClean="0"/>
              <a:t>08/09/2020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69C2CB6-3FC4-4A9A-9FE7-B4EDB3DB1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ABAAD16-CF3F-45D5-AEA6-8AC816836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A0B45-97B3-4E94-A32B-E1887EF8F4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9238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10852F-A14E-4743-AE90-D625A8DCD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8AFF578-A3DB-463E-BFBC-2C31CF9289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ABC8649-98AF-4043-8EA7-9FC1FEC9E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D05AD-9108-414A-9EDE-8B7D8197CEFB}" type="datetimeFigureOut">
              <a:rPr lang="es-ES" smtClean="0"/>
              <a:t>08/09/2020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86305C6-6AA3-40A7-9385-0BE159A10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6F88D37-A783-4DB2-83C0-6F34CDBC5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A0B45-97B3-4E94-A32B-E1887EF8F4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3507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2E5F0F-86D7-45CC-BB4F-83748B6CD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36A4CC0-5690-4A4B-BC7F-FF8EFB716C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5AC3191-2A66-43E5-81AE-097CFF35DF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97AD667-DEBE-446A-99D2-7CA8CD701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D05AD-9108-414A-9EDE-8B7D8197CEFB}" type="datetimeFigureOut">
              <a:rPr lang="es-ES" smtClean="0"/>
              <a:t>08/09/2020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5267C81-B2A6-4EEE-819B-8BCB869FA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350D39A-E5EF-4BC3-9FC5-C4F31491D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A0B45-97B3-4E94-A32B-E1887EF8F4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8135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BB63BC-16D8-4BBF-AC10-C2A34792B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8BD1D59-4A0A-4992-A001-B493773C76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14EF0AD-5F83-4298-9664-E79D099472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4264B4D-B995-466C-ABA9-B4C6E80D11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8AD3F4E-100C-43CF-9E47-7902B9F740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5DD19C2-F5E0-43DF-BD0A-72E600BF4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D05AD-9108-414A-9EDE-8B7D8197CEFB}" type="datetimeFigureOut">
              <a:rPr lang="es-ES" smtClean="0"/>
              <a:t>08/09/2020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D83A164-E556-41A9-B94A-B4F883FBE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373E72A-0FE6-4961-B786-4C5528A34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A0B45-97B3-4E94-A32B-E1887EF8F4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7218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4F4BD1-6D79-4411-88E8-97813DA22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15F8E4A-B158-4F93-8B8B-93FF6304B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D05AD-9108-414A-9EDE-8B7D8197CEFB}" type="datetimeFigureOut">
              <a:rPr lang="es-ES" smtClean="0"/>
              <a:t>08/09/2020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1DA113-17E4-4D06-B27F-24715F3A0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117EA77-FC72-4558-BE9D-0655B8CEB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A0B45-97B3-4E94-A32B-E1887EF8F4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6594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C445255-ECD7-4C50-81F2-69B22FE76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D05AD-9108-414A-9EDE-8B7D8197CEFB}" type="datetimeFigureOut">
              <a:rPr lang="es-ES" smtClean="0"/>
              <a:t>08/09/2020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348B0C5-3461-4596-B3EA-0901DA2CB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B3D8548-ABA1-4970-9244-E1E6F83A5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A0B45-97B3-4E94-A32B-E1887EF8F4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1124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886CF1-7190-4746-BCCF-980FA7E12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F737C04-522D-4316-831C-A6AFAB8624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43E5110-8A24-4465-986E-731C591FC7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5E805F3-F66A-436E-B2F2-EF28AC3C3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D05AD-9108-414A-9EDE-8B7D8197CEFB}" type="datetimeFigureOut">
              <a:rPr lang="es-ES" smtClean="0"/>
              <a:t>08/09/2020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E35C18C-4C60-48F7-BE92-22E004D40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E5416D7-05E5-461A-B9F1-5F08B97C9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A0B45-97B3-4E94-A32B-E1887EF8F4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4096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F48731-42D1-44D7-9478-57D9A5B7F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AA1826E-B8AE-4181-94E8-8B29195608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2F007EC-5EB4-4BBB-A75B-9DCEBFF306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39DF912-2327-41A2-A63C-73EF63DB4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D05AD-9108-414A-9EDE-8B7D8197CEFB}" type="datetimeFigureOut">
              <a:rPr lang="es-ES" smtClean="0"/>
              <a:t>08/09/2020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97B8C6D-286C-4B94-89CD-178C53E80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37AD23D-9174-42FA-9712-433A6E6A6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A0B45-97B3-4E94-A32B-E1887EF8F4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5780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AB6086F-0644-4DA6-913C-873F5EADC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8D713E1-5D8E-49D1-B1CA-86320697FC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AFF034E-2CED-4428-9572-6C5781719E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DD05AD-9108-414A-9EDE-8B7D8197CEFB}" type="datetimeFigureOut">
              <a:rPr lang="es-ES" smtClean="0"/>
              <a:t>08/09/2020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60F7FD5-0EC6-4E19-9037-C8A576B469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B1FE41E-2960-4A2E-8870-886CE23723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A0B45-97B3-4E94-A32B-E1887EF8F4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3507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youtube.com/watch?v=7eJheQ6Ys1A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mailto:cra-pablogarrido@Hotmail.com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4C90BE-3BAC-4295-B60A-3F5D718F98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err="1"/>
              <a:t>Dhd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631DF86-070D-4EE5-B252-69CA5AF042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" y="0"/>
            <a:ext cx="12192000" cy="6858000"/>
          </a:xfrm>
          <a:prstGeom prst="rect">
            <a:avLst/>
          </a:prstGeom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D739336C-25BF-44EA-8F2C-74BF724179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165" y="1782175"/>
            <a:ext cx="3553435" cy="669702"/>
          </a:xfrm>
        </p:spPr>
        <p:txBody>
          <a:bodyPr>
            <a:normAutofit fontScale="25000" lnSpcReduction="20000"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s-ES" altLang="es-ES" sz="6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altLang="es-ES" sz="7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COLEGIO PABLO GARRIDO VARGAS</a:t>
            </a:r>
            <a:endParaRPr kumimoji="0" lang="es-ES" altLang="es-ES" sz="7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ES" sz="7200" b="0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“Formando </a:t>
            </a:r>
            <a:r>
              <a:rPr kumimoji="0" lang="es-CL" altLang="es-ES" sz="7200" b="0" i="1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líderes sin </a:t>
            </a:r>
            <a:r>
              <a:rPr kumimoji="0" lang="es-CL" altLang="es-ES" sz="7200" b="0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distinción”</a:t>
            </a:r>
            <a:endParaRPr kumimoji="0" lang="es-CL" altLang="es-ES" sz="7200" b="0" i="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endParaRPr lang="es-ES" dirty="0"/>
          </a:p>
        </p:txBody>
      </p:sp>
      <p:pic>
        <p:nvPicPr>
          <p:cNvPr id="6" name="Imagen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664" y="245825"/>
            <a:ext cx="1073009" cy="175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622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E3F3F4-AE21-4B2F-B44A-8E1A1CC47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2585" y="421229"/>
            <a:ext cx="7856113" cy="1023335"/>
          </a:xfr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90000"/>
          </a:bodyPr>
          <a:lstStyle/>
          <a:p>
            <a:pPr algn="ctr"/>
            <a:r>
              <a:rPr lang="es-ES" dirty="0"/>
              <a:t>Como colegio estaremos </a:t>
            </a:r>
            <a:r>
              <a:rPr lang="es-ES" dirty="0" smtClean="0"/>
              <a:t>celebrando</a:t>
            </a:r>
            <a:r>
              <a:rPr lang="es-ES" dirty="0"/>
              <a:t/>
            </a:r>
            <a:br>
              <a:rPr lang="es-ES" dirty="0"/>
            </a:br>
            <a:r>
              <a:rPr lang="es-ES" b="1" dirty="0"/>
              <a:t> </a:t>
            </a:r>
            <a:r>
              <a:rPr lang="es-ES" b="1" dirty="0">
                <a:latin typeface="+mn-lt"/>
              </a:rPr>
              <a:t>“Semana de la </a:t>
            </a:r>
            <a:r>
              <a:rPr lang="es-ES" b="1" dirty="0" err="1" smtClean="0">
                <a:latin typeface="+mn-lt"/>
              </a:rPr>
              <a:t>Chilenidad</a:t>
            </a:r>
            <a:r>
              <a:rPr lang="es-ES" b="1" dirty="0">
                <a:latin typeface="+mn-lt"/>
              </a:rPr>
              <a:t>”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DF13750-B61E-4589-9DEF-CDBFA044C6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67647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s-ES" sz="2000" dirty="0">
                <a:cs typeface="Arial" panose="020B0604020202020204" pitchFamily="34" charset="0"/>
              </a:rPr>
              <a:t>Para esto la </a:t>
            </a:r>
            <a:r>
              <a:rPr lang="es-ES" sz="2000" dirty="0" err="1" smtClean="0">
                <a:cs typeface="Arial" panose="020B0604020202020204" pitchFamily="34" charset="0"/>
              </a:rPr>
              <a:t>BiblioCRA</a:t>
            </a:r>
            <a:r>
              <a:rPr lang="es-ES" sz="2000" dirty="0" smtClean="0">
                <a:cs typeface="Arial" panose="020B0604020202020204" pitchFamily="34" charset="0"/>
              </a:rPr>
              <a:t> </a:t>
            </a:r>
            <a:r>
              <a:rPr lang="es-ES" sz="2000" dirty="0">
                <a:cs typeface="Arial" panose="020B0604020202020204" pitchFamily="34" charset="0"/>
              </a:rPr>
              <a:t>a preparado las siguientes actividades para </a:t>
            </a:r>
            <a:r>
              <a:rPr lang="es-ES" sz="2000" dirty="0" smtClean="0">
                <a:cs typeface="Arial" panose="020B0604020202020204" pitchFamily="34" charset="0"/>
              </a:rPr>
              <a:t>ti:</a:t>
            </a:r>
            <a:endParaRPr lang="es-ES" sz="2000" dirty="0"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s-ES" sz="2000" dirty="0">
                <a:cs typeface="Arial" panose="020B0604020202020204" pitchFamily="34" charset="0"/>
              </a:rPr>
              <a:t>Alumnos de </a:t>
            </a:r>
            <a:r>
              <a:rPr lang="es-ES" sz="2000" dirty="0" err="1">
                <a:cs typeface="Arial" panose="020B0604020202020204" pitchFamily="34" charset="0"/>
              </a:rPr>
              <a:t>Pre-básica</a:t>
            </a:r>
            <a:endParaRPr lang="es-ES" sz="2000" dirty="0"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Te </a:t>
            </a:r>
            <a:r>
              <a:rPr kumimoji="0" lang="es-E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invito 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a escuchar </a:t>
            </a:r>
            <a:r>
              <a:rPr lang="es-ES" sz="2000" dirty="0"/>
              <a:t>la 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siguiente leyenda relacionada a nuestra flor nacional haz click en el link, luego realiza la actividad que esta en la siguiente </a:t>
            </a:r>
            <a:r>
              <a:rPr kumimoji="0" lang="es-E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diapositiva:</a:t>
            </a:r>
            <a:endParaRPr kumimoji="0" lang="es-E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sz="3200" dirty="0" smtClean="0">
                <a:solidFill>
                  <a:srgbClr val="FF0000"/>
                </a:solidFill>
              </a:rPr>
              <a:t>“</a:t>
            </a: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La </a:t>
            </a: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leyenda del </a:t>
            </a: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copihue”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sz="2400" dirty="0">
                <a:hlinkClick r:id="rId2"/>
              </a:rPr>
              <a:t>https://www.youtube.com/watch?v=7eJheQ6Ys1A</a:t>
            </a:r>
            <a:endParaRPr kumimoji="0" lang="es-ES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6146" name="Picture 2" descr="Resultado de imagen para poster de fiestas patrias chilenas para colegios |  Decoración fiestas patrias chile, Felices fiestas patrias chile,  Invitaciones de fiesta">
            <a:extLst>
              <a:ext uri="{FF2B5EF4-FFF2-40B4-BE49-F238E27FC236}">
                <a16:creationId xmlns:a16="http://schemas.microsoft.com/office/drawing/2014/main" id="{B3860EAD-8C5A-43A9-A6BF-60F0AE3206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0060" y="174108"/>
            <a:ext cx="2455684" cy="2865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7275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F5DE3DF9-9C88-4D4E-BC7E-2A73512C68DB}"/>
              </a:ext>
            </a:extLst>
          </p:cNvPr>
          <p:cNvSpPr txBox="1"/>
          <p:nvPr/>
        </p:nvSpPr>
        <p:spPr>
          <a:xfrm>
            <a:off x="828746" y="614723"/>
            <a:ext cx="10608288" cy="42011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j-ea"/>
                <a:cs typeface="Arial" panose="020B0604020202020204" pitchFamily="34" charset="0"/>
              </a:rPr>
              <a:t>En una hoja de block dibuja, pinta, rellena o modela con plasticina, como tú lo prefieras  lo que más te gusto de ésta leyenda que habla de nuestra flor nacional. </a:t>
            </a:r>
          </a:p>
          <a:p>
            <a:pPr>
              <a:lnSpc>
                <a:spcPct val="150000"/>
              </a:lnSpc>
            </a:pPr>
            <a:endParaRPr kumimoji="0" lang="es-E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j-ea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kumimoji="0" lang="es-E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j-ea"/>
                <a:cs typeface="Arial" panose="020B0604020202020204" pitchFamily="34" charset="0"/>
              </a:rPr>
              <a:t>Te 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j-ea"/>
                <a:cs typeface="Arial" panose="020B0604020202020204" pitchFamily="34" charset="0"/>
              </a:rPr>
              <a:t>invitamos a compartir tu </a:t>
            </a:r>
            <a:r>
              <a:rPr kumimoji="0" lang="es-E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j-ea"/>
                <a:cs typeface="Arial" panose="020B0604020202020204" pitchFamily="34" charset="0"/>
              </a:rPr>
              <a:t>dibujo,</a:t>
            </a:r>
            <a:r>
              <a:rPr kumimoji="0" lang="es-ES" sz="2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j-ea"/>
                <a:cs typeface="Arial" panose="020B0604020202020204" pitchFamily="34" charset="0"/>
              </a:rPr>
              <a:t> </a:t>
            </a:r>
            <a:r>
              <a:rPr kumimoji="0" lang="es-E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j-ea"/>
                <a:cs typeface="Arial" panose="020B0604020202020204" pitchFamily="34" charset="0"/>
              </a:rPr>
              <a:t>puedes 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j-ea"/>
                <a:cs typeface="Arial" panose="020B0604020202020204" pitchFamily="34" charset="0"/>
              </a:rPr>
              <a:t>enviarle la foto de tu actividad a tú profesora </a:t>
            </a:r>
            <a:r>
              <a:rPr kumimoji="0" lang="es-E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j-ea"/>
                <a:cs typeface="Arial" panose="020B0604020202020204" pitchFamily="34" charset="0"/>
              </a:rPr>
              <a:t>jefe</a:t>
            </a:r>
            <a:r>
              <a:rPr kumimoji="0" lang="es-ES" sz="2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j-ea"/>
                <a:cs typeface="Arial" panose="020B0604020202020204" pitchFamily="34" charset="0"/>
              </a:rPr>
              <a:t> o al correo de nuestra </a:t>
            </a:r>
            <a:r>
              <a:rPr kumimoji="0" lang="es-ES" sz="20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j-ea"/>
                <a:cs typeface="Arial" panose="020B0604020202020204" pitchFamily="34" charset="0"/>
              </a:rPr>
              <a:t>BiblioCRA</a:t>
            </a:r>
            <a:r>
              <a:rPr kumimoji="0" lang="es-ES" sz="2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j-ea"/>
                <a:cs typeface="Arial" panose="020B0604020202020204" pitchFamily="34" charset="0"/>
              </a:rPr>
              <a:t>: </a:t>
            </a:r>
            <a:r>
              <a:rPr kumimoji="0" lang="es-ES" sz="2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j-ea"/>
                <a:cs typeface="Arial" panose="020B0604020202020204" pitchFamily="34" charset="0"/>
                <a:hlinkClick r:id="rId2"/>
              </a:rPr>
              <a:t>cra-pablogarrido@Hotmail.com</a:t>
            </a:r>
            <a:r>
              <a:rPr kumimoji="0" lang="es-ES" sz="2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j-ea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s-ES" sz="2400" dirty="0" smtClean="0">
                <a:solidFill>
                  <a:srgbClr val="002060"/>
                </a:solidFill>
                <a:ea typeface="+mj-ea"/>
                <a:cs typeface="Arial" panose="020B0604020202020204" pitchFamily="34" charset="0"/>
              </a:rPr>
              <a:t>¡</a:t>
            </a:r>
            <a:r>
              <a:rPr lang="es-ES" sz="2400" dirty="0">
                <a:solidFill>
                  <a:srgbClr val="002060"/>
                </a:solidFill>
                <a:ea typeface="+mj-ea"/>
                <a:cs typeface="Arial" panose="020B0604020202020204" pitchFamily="34" charset="0"/>
              </a:rPr>
              <a:t>Anímate! tus dibujos serán subidos a la plataforma de la </a:t>
            </a:r>
            <a:r>
              <a:rPr lang="es-ES" sz="2400" dirty="0" err="1" smtClean="0">
                <a:solidFill>
                  <a:srgbClr val="002060"/>
                </a:solidFill>
                <a:ea typeface="+mj-ea"/>
                <a:cs typeface="Arial" panose="020B0604020202020204" pitchFamily="34" charset="0"/>
              </a:rPr>
              <a:t>BiblioCRA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kumimoji="0" lang="es-ES" sz="5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9" name="Imagen 8" descr="Resultado de imagen para imagen de cuncuna rayo de luna">
            <a:extLst>
              <a:ext uri="{FF2B5EF4-FFF2-40B4-BE49-F238E27FC236}">
                <a16:creationId xmlns:a16="http://schemas.microsoft.com/office/drawing/2014/main" id="{F5EA24F2-8C88-455D-A854-AEFCCC60450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3851" y="3583318"/>
            <a:ext cx="3196069" cy="29527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8468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8B6D48-0363-4DA3-BAB8-F88890930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87794"/>
            <a:ext cx="10515600" cy="45719"/>
          </a:xfrm>
        </p:spPr>
        <p:txBody>
          <a:bodyPr>
            <a:normAutofit fontScale="90000"/>
          </a:bodyPr>
          <a:lstStyle/>
          <a:p>
            <a:pPr lvl="0">
              <a:lnSpc>
                <a:spcPct val="150000"/>
              </a:lnSpc>
              <a:spcBef>
                <a:spcPts val="0"/>
              </a:spcBef>
              <a:defRPr/>
            </a:pPr>
            <a:r>
              <a:rPr lang="es-ES" sz="4000" b="1" dirty="0">
                <a:solidFill>
                  <a:prstClr val="black"/>
                </a:solidFill>
                <a:latin typeface="+mn-lt"/>
              </a:rPr>
              <a:t/>
            </a:r>
            <a:br>
              <a:rPr lang="es-ES" sz="4000" b="1" dirty="0">
                <a:solidFill>
                  <a:prstClr val="black"/>
                </a:solidFill>
                <a:latin typeface="+mn-lt"/>
              </a:rPr>
            </a:br>
            <a:r>
              <a:rPr kumimoji="0" lang="es-ES" sz="2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/>
            </a:r>
            <a:br>
              <a:rPr kumimoji="0" lang="es-ES" sz="2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</a:br>
            <a:r>
              <a:rPr kumimoji="0" lang="es-E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/>
            </a:r>
            <a:br>
              <a:rPr kumimoji="0" lang="es-E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es-E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/>
            </a:r>
            <a:br>
              <a:rPr kumimoji="0" lang="es-E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es-E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/>
            </a:r>
            <a:br>
              <a:rPr kumimoji="0" lang="es-E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es-E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/>
            </a:r>
            <a:br>
              <a:rPr kumimoji="0" lang="es-E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es-E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/>
            </a:r>
            <a:br>
              <a:rPr kumimoji="0" lang="es-E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es-E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/>
            </a:r>
            <a:br>
              <a:rPr kumimoji="0" lang="es-E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es-E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/>
            </a:r>
            <a:br>
              <a:rPr kumimoji="0" lang="es-E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es-E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/>
            </a:r>
            <a:br>
              <a:rPr kumimoji="0" lang="es-E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endParaRPr lang="es-ES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CC55682-CDDB-44A4-B44D-E4B3DCD041B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293" y="357334"/>
            <a:ext cx="6072582" cy="536330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ángulo 3"/>
          <p:cNvSpPr/>
          <p:nvPr/>
        </p:nvSpPr>
        <p:spPr>
          <a:xfrm>
            <a:off x="206061" y="853774"/>
            <a:ext cx="5558232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600" b="1" dirty="0">
                <a:solidFill>
                  <a:prstClr val="black"/>
                </a:solidFill>
              </a:rPr>
              <a:t>“Semana de la </a:t>
            </a:r>
            <a:r>
              <a:rPr lang="es-ES" sz="3600" b="1" dirty="0" err="1">
                <a:solidFill>
                  <a:prstClr val="black"/>
                </a:solidFill>
              </a:rPr>
              <a:t>Chilenidad</a:t>
            </a:r>
            <a:r>
              <a:rPr lang="es-ES" sz="3600" b="1" dirty="0">
                <a:solidFill>
                  <a:prstClr val="black"/>
                </a:solidFill>
              </a:rPr>
              <a:t>”</a:t>
            </a:r>
            <a:r>
              <a:rPr lang="es-ES" sz="2400" b="1" dirty="0">
                <a:solidFill>
                  <a:prstClr val="black"/>
                </a:solidFill>
              </a:rPr>
              <a:t/>
            </a:r>
            <a:br>
              <a:rPr lang="es-ES" sz="2400" b="1" dirty="0">
                <a:solidFill>
                  <a:prstClr val="black"/>
                </a:solidFill>
              </a:rPr>
            </a:br>
            <a:r>
              <a:rPr lang="es-ES" sz="2400" b="1" dirty="0">
                <a:solidFill>
                  <a:prstClr val="black"/>
                </a:solidFill>
              </a:rPr>
              <a:t>Actividades 1º ciclo: </a:t>
            </a:r>
            <a:r>
              <a:rPr lang="es-ES" sz="2400" dirty="0">
                <a:solidFill>
                  <a:prstClr val="black"/>
                </a:solidFill>
              </a:rPr>
              <a:t/>
            </a:r>
            <a:br>
              <a:rPr lang="es-ES" sz="2400" dirty="0">
                <a:solidFill>
                  <a:prstClr val="black"/>
                </a:solidFill>
              </a:rPr>
            </a:br>
            <a:endParaRPr lang="es-ES" sz="2400" dirty="0" smtClean="0">
              <a:solidFill>
                <a:prstClr val="black"/>
              </a:solidFill>
            </a:endParaRPr>
          </a:p>
          <a:p>
            <a:r>
              <a:rPr lang="es-ES" sz="2400" dirty="0" smtClean="0">
                <a:solidFill>
                  <a:prstClr val="black"/>
                </a:solidFill>
              </a:rPr>
              <a:t>Lee </a:t>
            </a:r>
            <a:r>
              <a:rPr lang="es-ES" sz="2400" dirty="0">
                <a:solidFill>
                  <a:prstClr val="black"/>
                </a:solidFill>
              </a:rPr>
              <a:t>la siguiente  leyenda “El Copihue</a:t>
            </a:r>
            <a:r>
              <a:rPr lang="es-ES" sz="2400" dirty="0" smtClean="0">
                <a:solidFill>
                  <a:prstClr val="black"/>
                </a:solidFill>
              </a:rPr>
              <a:t>”</a:t>
            </a:r>
            <a:r>
              <a:rPr lang="es-ES" sz="2400" dirty="0">
                <a:solidFill>
                  <a:prstClr val="black"/>
                </a:solidFill>
              </a:rPr>
              <a:t/>
            </a:r>
            <a:br>
              <a:rPr lang="es-ES" sz="2400" dirty="0">
                <a:solidFill>
                  <a:prstClr val="black"/>
                </a:solidFill>
              </a:rPr>
            </a:br>
            <a:r>
              <a:rPr lang="es-ES" sz="2400" dirty="0">
                <a:solidFill>
                  <a:prstClr val="black"/>
                </a:solidFill>
              </a:rPr>
              <a:t> luego realiza </a:t>
            </a:r>
            <a:r>
              <a:rPr lang="es-ES" sz="2400" dirty="0" smtClean="0">
                <a:solidFill>
                  <a:prstClr val="black"/>
                </a:solidFill>
              </a:rPr>
              <a:t>el </a:t>
            </a:r>
            <a:r>
              <a:rPr lang="es-ES" sz="2400" dirty="0">
                <a:solidFill>
                  <a:prstClr val="black"/>
                </a:solidFill>
              </a:rPr>
              <a:t>reporte de lectura.</a:t>
            </a:r>
            <a:br>
              <a:rPr lang="es-ES" sz="2400" dirty="0">
                <a:solidFill>
                  <a:prstClr val="black"/>
                </a:solidFill>
              </a:rPr>
            </a:br>
            <a:r>
              <a:rPr lang="es-ES" sz="2400" dirty="0">
                <a:solidFill>
                  <a:srgbClr val="002060"/>
                </a:solidFill>
                <a:cs typeface="Arial" panose="020B0604020202020204" pitchFamily="34" charset="0"/>
              </a:rPr>
              <a:t>Te invitamos a compartir tu reporte</a:t>
            </a:r>
            <a:br>
              <a:rPr lang="es-ES" sz="2400" dirty="0">
                <a:solidFill>
                  <a:srgbClr val="002060"/>
                </a:solidFill>
                <a:cs typeface="Arial" panose="020B0604020202020204" pitchFamily="34" charset="0"/>
              </a:rPr>
            </a:br>
            <a:r>
              <a:rPr lang="es-ES" sz="2400" dirty="0">
                <a:solidFill>
                  <a:srgbClr val="002060"/>
                </a:solidFill>
                <a:cs typeface="Arial" panose="020B0604020202020204" pitchFamily="34" charset="0"/>
              </a:rPr>
              <a:t> de lectura, puedes  enviarle la foto de </a:t>
            </a:r>
            <a:br>
              <a:rPr lang="es-ES" sz="2400" dirty="0">
                <a:solidFill>
                  <a:srgbClr val="002060"/>
                </a:solidFill>
                <a:cs typeface="Arial" panose="020B0604020202020204" pitchFamily="34" charset="0"/>
              </a:rPr>
            </a:br>
            <a:r>
              <a:rPr lang="es-ES" sz="2400" dirty="0">
                <a:solidFill>
                  <a:srgbClr val="002060"/>
                </a:solidFill>
                <a:cs typeface="Arial" panose="020B0604020202020204" pitchFamily="34" charset="0"/>
              </a:rPr>
              <a:t>tu actividad a tu profesora jefe. </a:t>
            </a:r>
            <a:endParaRPr lang="es-CL" sz="2400" dirty="0"/>
          </a:p>
        </p:txBody>
      </p:sp>
    </p:spTree>
    <p:extLst>
      <p:ext uri="{BB962C8B-B14F-4D97-AF65-F5344CB8AC3E}">
        <p14:creationId xmlns:p14="http://schemas.microsoft.com/office/powerpoint/2010/main" val="440905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05659173-6564-4A75-B3CB-170512D58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28" y="321972"/>
            <a:ext cx="7441016" cy="1336656"/>
          </a:xfrm>
        </p:spPr>
        <p:txBody>
          <a:bodyPr>
            <a:normAutofit fontScale="90000"/>
          </a:bodyPr>
          <a:lstStyle/>
          <a:p>
            <a:r>
              <a:rPr lang="es-ES" sz="4000" b="1" dirty="0" smtClean="0">
                <a:solidFill>
                  <a:prstClr val="black"/>
                </a:solidFill>
                <a:latin typeface="+mn-lt"/>
              </a:rPr>
              <a:t/>
            </a:r>
            <a:br>
              <a:rPr lang="es-ES" sz="4000" b="1" dirty="0" smtClean="0">
                <a:solidFill>
                  <a:prstClr val="black"/>
                </a:solidFill>
                <a:latin typeface="+mn-lt"/>
              </a:rPr>
            </a:br>
            <a:r>
              <a:rPr lang="es-ES" sz="4000" b="1" dirty="0">
                <a:solidFill>
                  <a:prstClr val="black"/>
                </a:solidFill>
                <a:latin typeface="+mn-lt"/>
              </a:rPr>
              <a:t/>
            </a:r>
            <a:br>
              <a:rPr lang="es-ES" sz="4000" b="1" dirty="0">
                <a:solidFill>
                  <a:prstClr val="black"/>
                </a:solidFill>
                <a:latin typeface="+mn-lt"/>
              </a:rPr>
            </a:br>
            <a:r>
              <a:rPr lang="es-ES" sz="4000" b="1" dirty="0" smtClean="0">
                <a:solidFill>
                  <a:prstClr val="black"/>
                </a:solidFill>
                <a:latin typeface="+mn-lt"/>
              </a:rPr>
              <a:t/>
            </a:r>
            <a:br>
              <a:rPr lang="es-ES" sz="4000" b="1" dirty="0" smtClean="0">
                <a:solidFill>
                  <a:prstClr val="black"/>
                </a:solidFill>
                <a:latin typeface="+mn-lt"/>
              </a:rPr>
            </a:br>
            <a:r>
              <a:rPr lang="es-ES" sz="4000" b="1" dirty="0">
                <a:solidFill>
                  <a:prstClr val="black"/>
                </a:solidFill>
                <a:latin typeface="+mn-lt"/>
              </a:rPr>
              <a:t/>
            </a:r>
            <a:br>
              <a:rPr lang="es-ES" sz="4000" b="1" dirty="0">
                <a:solidFill>
                  <a:prstClr val="black"/>
                </a:solidFill>
                <a:latin typeface="+mn-lt"/>
              </a:rPr>
            </a:br>
            <a:r>
              <a:rPr lang="es-ES" sz="4000" b="1" dirty="0" smtClean="0">
                <a:solidFill>
                  <a:prstClr val="black"/>
                </a:solidFill>
                <a:latin typeface="+mn-lt"/>
              </a:rPr>
              <a:t/>
            </a:r>
            <a:br>
              <a:rPr lang="es-ES" sz="4000" b="1" dirty="0" smtClean="0">
                <a:solidFill>
                  <a:prstClr val="black"/>
                </a:solidFill>
                <a:latin typeface="+mn-lt"/>
              </a:rPr>
            </a:br>
            <a:r>
              <a:rPr lang="es-ES" sz="4000" b="1" dirty="0">
                <a:solidFill>
                  <a:prstClr val="black"/>
                </a:solidFill>
                <a:latin typeface="+mn-lt"/>
              </a:rPr>
              <a:t/>
            </a:r>
            <a:br>
              <a:rPr lang="es-ES" sz="4000" b="1" dirty="0">
                <a:solidFill>
                  <a:prstClr val="black"/>
                </a:solidFill>
                <a:latin typeface="+mn-lt"/>
              </a:rPr>
            </a:br>
            <a:r>
              <a:rPr lang="es-ES" sz="4000" b="1" dirty="0" smtClean="0">
                <a:solidFill>
                  <a:prstClr val="black"/>
                </a:solidFill>
                <a:latin typeface="+mn-lt"/>
              </a:rPr>
              <a:t>             “</a:t>
            </a:r>
            <a:r>
              <a:rPr lang="es-ES" sz="4000" b="1" dirty="0">
                <a:solidFill>
                  <a:prstClr val="black"/>
                </a:solidFill>
                <a:latin typeface="+mn-lt"/>
              </a:rPr>
              <a:t>Semana de la </a:t>
            </a:r>
            <a:r>
              <a:rPr lang="es-ES" sz="4000" b="1" dirty="0" err="1">
                <a:solidFill>
                  <a:prstClr val="black"/>
                </a:solidFill>
                <a:latin typeface="+mn-lt"/>
              </a:rPr>
              <a:t>Chilenidad</a:t>
            </a:r>
            <a:r>
              <a:rPr lang="es-ES" sz="4000" b="1" dirty="0">
                <a:solidFill>
                  <a:prstClr val="black"/>
                </a:solidFill>
                <a:latin typeface="+mn-lt"/>
              </a:rPr>
              <a:t>”</a:t>
            </a:r>
            <a:r>
              <a:rPr lang="es-ES" b="1" dirty="0">
                <a:solidFill>
                  <a:prstClr val="black"/>
                </a:solidFill>
              </a:rPr>
              <a:t/>
            </a:r>
            <a:br>
              <a:rPr lang="es-ES" b="1" dirty="0">
                <a:solidFill>
                  <a:prstClr val="black"/>
                </a:solidFill>
              </a:rPr>
            </a:br>
            <a:r>
              <a:rPr lang="es-ES" b="1" dirty="0" smtClean="0">
                <a:solidFill>
                  <a:prstClr val="black"/>
                </a:solidFill>
              </a:rPr>
              <a:t>  </a:t>
            </a:r>
            <a:r>
              <a:rPr lang="es-ES" sz="2700" b="1" dirty="0" smtClean="0">
                <a:solidFill>
                  <a:prstClr val="black"/>
                </a:solidFill>
                <a:latin typeface="+mn-lt"/>
              </a:rPr>
              <a:t>Actividades </a:t>
            </a:r>
            <a:r>
              <a:rPr lang="es-ES" sz="2700" b="1" dirty="0">
                <a:solidFill>
                  <a:prstClr val="black"/>
                </a:solidFill>
                <a:latin typeface="+mn-lt"/>
              </a:rPr>
              <a:t>2</a:t>
            </a:r>
            <a:r>
              <a:rPr lang="es-ES" sz="2700" b="1" dirty="0" smtClean="0">
                <a:solidFill>
                  <a:prstClr val="black"/>
                </a:solidFill>
                <a:latin typeface="+mn-lt"/>
              </a:rPr>
              <a:t>º ciclo:</a:t>
            </a:r>
            <a:endParaRPr lang="es-ES" sz="2700" dirty="0">
              <a:latin typeface="+mn-lt"/>
            </a:endParaRP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9B10659-5701-4DEE-A918-A97451D137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80304" y="1828800"/>
            <a:ext cx="8203842" cy="4040188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3200" dirty="0" smtClean="0">
                <a:cs typeface="Arial" panose="020B0604020202020204" pitchFamily="34" charset="0"/>
              </a:rPr>
              <a:t>Lee la leyenda del copihue y luego reflexiona y crea tu propia leyenda basada en estos tiempos.</a:t>
            </a:r>
          </a:p>
          <a:p>
            <a:endParaRPr lang="es-ES" sz="3200" dirty="0" smtClean="0"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¿Cómo crees que sería la leyenda del copihue en esta </a:t>
            </a:r>
            <a:r>
              <a:rPr lang="es-ES" sz="3200" dirty="0" smtClean="0">
                <a:solidFill>
                  <a:prstClr val="black"/>
                </a:solidFill>
                <a:cs typeface="Arial" panose="020B0604020202020204" pitchFamily="34" charset="0"/>
              </a:rPr>
              <a:t>é</a:t>
            </a: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poca</a:t>
            </a:r>
            <a:r>
              <a:rPr kumimoji="0" lang="es-E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 </a:t>
            </a: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Arial" panose="020B0604020202020204" pitchFamily="34" charset="0"/>
              </a:rPr>
              <a:t>Te invitamos a compartir tu </a:t>
            </a:r>
            <a:r>
              <a:rPr lang="es-ES" sz="3200" dirty="0" smtClean="0">
                <a:solidFill>
                  <a:srgbClr val="002060"/>
                </a:solidFill>
                <a:cs typeface="Arial" panose="020B0604020202020204" pitchFamily="34" charset="0"/>
              </a:rPr>
              <a:t>leyenda en no más de una plana.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3200" dirty="0" smtClean="0">
                <a:solidFill>
                  <a:srgbClr val="002060"/>
                </a:solidFill>
                <a:cs typeface="Arial" panose="020B0604020202020204" pitchFamily="34" charset="0"/>
              </a:rPr>
              <a:t>P</a:t>
            </a:r>
            <a:r>
              <a:rPr kumimoji="0" lang="es-E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Arial" panose="020B0604020202020204" pitchFamily="34" charset="0"/>
              </a:rPr>
              <a:t>uedes</a:t>
            </a: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Arial" panose="020B0604020202020204" pitchFamily="34" charset="0"/>
              </a:rPr>
              <a:t> enviarle la foto de tu actividad a tú profesora jefe.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1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Arial" panose="020B0604020202020204" pitchFamily="34" charset="0"/>
              </a:rPr>
              <a:t>                                                ¡Anímate! 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Arial" panose="020B0604020202020204" pitchFamily="34" charset="0"/>
              </a:rPr>
              <a:t>tus </a:t>
            </a:r>
            <a:r>
              <a:rPr lang="es-ES" sz="38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historias </a:t>
            </a:r>
            <a:r>
              <a:rPr kumimoji="0" lang="es-E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Arial" panose="020B0604020202020204" pitchFamily="34" charset="0"/>
              </a:rPr>
              <a:t>serán subidas a la plataforma de la </a:t>
            </a:r>
            <a:r>
              <a:rPr lang="es-ES" sz="3800" b="1" noProof="0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B</a:t>
            </a:r>
            <a:r>
              <a:rPr kumimoji="0" lang="es-ES" sz="3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Arial" panose="020B0604020202020204" pitchFamily="34" charset="0"/>
              </a:rPr>
              <a:t>iblioCRA</a:t>
            </a:r>
            <a:r>
              <a:rPr kumimoji="0" lang="es-E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Arial" panose="020B0604020202020204" pitchFamily="34" charset="0"/>
              </a:rPr>
              <a:t>!!!</a:t>
            </a:r>
          </a:p>
          <a:p>
            <a:endParaRPr lang="es-ES" sz="2800" dirty="0">
              <a:cs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681" y="3418911"/>
            <a:ext cx="20638" cy="2017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681" y="3418911"/>
            <a:ext cx="20638" cy="2017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6575" y="1320108"/>
            <a:ext cx="3648176" cy="321325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25904176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819268-063F-4608-8506-4069EDC63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4710" y="190917"/>
            <a:ext cx="7306647" cy="749105"/>
          </a:xfrm>
        </p:spPr>
        <p:txBody>
          <a:bodyPr>
            <a:noAutofit/>
          </a:bodyPr>
          <a:lstStyle/>
          <a:p>
            <a:r>
              <a:rPr lang="es-ES" sz="3600" b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   La </a:t>
            </a:r>
            <a:r>
              <a:rPr lang="es-ES" sz="36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leyenda del copihue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A391F4C-CE25-4F98-9D13-C95A88FD0C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0" y="1329558"/>
            <a:ext cx="8345568" cy="4889904"/>
          </a:xfrm>
        </p:spPr>
        <p:txBody>
          <a:bodyPr>
            <a:noAutofit/>
          </a:bodyPr>
          <a:lstStyle/>
          <a:p>
            <a:pPr algn="ctr"/>
            <a:r>
              <a:rPr lang="es-ES" sz="3600" dirty="0" smtClean="0">
                <a:latin typeface="Comic Sans MS" panose="030F0702030302020204" pitchFamily="66" charset="0"/>
              </a:rPr>
              <a:t>“El Copihue”</a:t>
            </a:r>
            <a:endParaRPr lang="es-ES" sz="3600" dirty="0">
              <a:latin typeface="Comic Sans MS" panose="030F0702030302020204" pitchFamily="66" charset="0"/>
            </a:endParaRPr>
          </a:p>
          <a:p>
            <a:r>
              <a:rPr lang="es-ES" sz="3600" dirty="0">
                <a:latin typeface="Comic Sans MS" panose="030F0702030302020204" pitchFamily="66" charset="0"/>
              </a:rPr>
              <a:t>	</a:t>
            </a:r>
            <a:r>
              <a:rPr lang="es-ES" sz="2000" dirty="0" smtClean="0">
                <a:latin typeface="Comic Sans MS" panose="030F0702030302020204" pitchFamily="66" charset="0"/>
              </a:rPr>
              <a:t>Hace </a:t>
            </a:r>
            <a:r>
              <a:rPr lang="es-ES" sz="2000" dirty="0">
                <a:latin typeface="Comic Sans MS" panose="030F0702030302020204" pitchFamily="66" charset="0"/>
              </a:rPr>
              <a:t>muchos, muchos años, cuando todavía no llegaba el hombre blanco, habitaban la tierra de Arauco pehuenches y mapuches. Vivían una bella princesa, llamada </a:t>
            </a:r>
            <a:r>
              <a:rPr lang="es-ES" sz="2000" dirty="0" err="1">
                <a:latin typeface="Comic Sans MS" panose="030F0702030302020204" pitchFamily="66" charset="0"/>
              </a:rPr>
              <a:t>Hues</a:t>
            </a:r>
            <a:r>
              <a:rPr lang="es-ES" sz="2000" dirty="0" smtClean="0">
                <a:latin typeface="Comic Sans MS" panose="030F0702030302020204" pitchFamily="66" charset="0"/>
              </a:rPr>
              <a:t>, y </a:t>
            </a:r>
            <a:r>
              <a:rPr lang="es-ES" sz="2000" dirty="0">
                <a:latin typeface="Comic Sans MS" panose="030F0702030302020204" pitchFamily="66" charset="0"/>
              </a:rPr>
              <a:t>un vigoroso príncipe pehuenche, cuyo nombre era </a:t>
            </a:r>
            <a:r>
              <a:rPr lang="es-ES" sz="2000" dirty="0" err="1">
                <a:latin typeface="Comic Sans MS" panose="030F0702030302020204" pitchFamily="66" charset="0"/>
              </a:rPr>
              <a:t>Copih</a:t>
            </a:r>
            <a:r>
              <a:rPr lang="es-ES" sz="2000" dirty="0">
                <a:latin typeface="Comic Sans MS" panose="030F0702030302020204" pitchFamily="66" charset="0"/>
              </a:rPr>
              <a:t>. Sus tribus estaban enemistadas y se combatían a muerte, pero </a:t>
            </a:r>
            <a:r>
              <a:rPr lang="es-ES" sz="2000" dirty="0" err="1">
                <a:latin typeface="Comic Sans MS" panose="030F0702030302020204" pitchFamily="66" charset="0"/>
              </a:rPr>
              <a:t>Copih</a:t>
            </a:r>
            <a:r>
              <a:rPr lang="es-ES" sz="2000" dirty="0">
                <a:latin typeface="Comic Sans MS" panose="030F0702030302020204" pitchFamily="66" charset="0"/>
              </a:rPr>
              <a:t> y </a:t>
            </a:r>
            <a:r>
              <a:rPr lang="es-ES" sz="2000" dirty="0" err="1">
                <a:latin typeface="Comic Sans MS" panose="030F0702030302020204" pitchFamily="66" charset="0"/>
              </a:rPr>
              <a:t>Hues</a:t>
            </a:r>
            <a:r>
              <a:rPr lang="es-ES" sz="2000" dirty="0">
                <a:latin typeface="Comic Sans MS" panose="030F0702030302020204" pitchFamily="66" charset="0"/>
              </a:rPr>
              <a:t> se </a:t>
            </a:r>
            <a:r>
              <a:rPr lang="es-ES" sz="2000" dirty="0" smtClean="0">
                <a:latin typeface="Comic Sans MS" panose="030F0702030302020204" pitchFamily="66" charset="0"/>
              </a:rPr>
              <a:t>amaban </a:t>
            </a:r>
            <a:r>
              <a:rPr lang="es-ES" sz="2000" dirty="0">
                <a:latin typeface="Comic Sans MS" panose="030F0702030302020204" pitchFamily="66" charset="0"/>
              </a:rPr>
              <a:t>y se encontraban en lugares secretos de la selva. </a:t>
            </a:r>
            <a:endParaRPr lang="es-ES" sz="2000" dirty="0" smtClean="0">
              <a:latin typeface="Comic Sans MS" panose="030F0702030302020204" pitchFamily="66" charset="0"/>
            </a:endParaRPr>
          </a:p>
          <a:p>
            <a:r>
              <a:rPr lang="es-ES" sz="2000" dirty="0" smtClean="0">
                <a:latin typeface="Comic Sans MS" panose="030F0702030302020204" pitchFamily="66" charset="0"/>
              </a:rPr>
              <a:t>	Un </a:t>
            </a:r>
            <a:r>
              <a:rPr lang="es-ES" sz="2000" dirty="0">
                <a:latin typeface="Comic Sans MS" panose="030F0702030302020204" pitchFamily="66" charset="0"/>
              </a:rPr>
              <a:t>malhadado día los padres de ambos jóvenes se enteraron y temblaron </a:t>
            </a:r>
            <a:r>
              <a:rPr lang="es-ES" sz="2000" dirty="0" smtClean="0">
                <a:latin typeface="Comic Sans MS" panose="030F0702030302020204" pitchFamily="66" charset="0"/>
              </a:rPr>
              <a:t>de furor. </a:t>
            </a:r>
            <a:r>
              <a:rPr lang="es-ES" sz="2000" dirty="0" err="1" smtClean="0">
                <a:latin typeface="Comic Sans MS" panose="030F0702030302020204" pitchFamily="66" charset="0"/>
              </a:rPr>
              <a:t>Copiñel</a:t>
            </a:r>
            <a:r>
              <a:rPr lang="es-ES" sz="2000" dirty="0">
                <a:latin typeface="Comic Sans MS" panose="030F0702030302020204" pitchFamily="66" charset="0"/>
              </a:rPr>
              <a:t>, el jefe de los pehuenches y padre de </a:t>
            </a:r>
            <a:r>
              <a:rPr lang="es-ES" sz="2000" dirty="0" err="1">
                <a:latin typeface="Comic Sans MS" panose="030F0702030302020204" pitchFamily="66" charset="0"/>
              </a:rPr>
              <a:t>Copih</a:t>
            </a:r>
            <a:r>
              <a:rPr lang="es-ES" sz="2000" dirty="0">
                <a:latin typeface="Comic Sans MS" panose="030F0702030302020204" pitchFamily="66" charset="0"/>
              </a:rPr>
              <a:t>, y Nahuel, jefe mapuche y padre de </a:t>
            </a:r>
            <a:r>
              <a:rPr lang="es-ES" sz="2000" dirty="0" err="1">
                <a:latin typeface="Comic Sans MS" panose="030F0702030302020204" pitchFamily="66" charset="0"/>
              </a:rPr>
              <a:t>Hues</a:t>
            </a:r>
            <a:r>
              <a:rPr lang="es-ES" sz="2000" dirty="0">
                <a:latin typeface="Comic Sans MS" panose="030F0702030302020204" pitchFamily="66" charset="0"/>
              </a:rPr>
              <a:t> se fueron cada uno por su lado hasta la laguna donde ambos enamorados se veían </a:t>
            </a:r>
            <a:r>
              <a:rPr lang="es-ES" sz="2000" dirty="0" smtClean="0">
                <a:latin typeface="Comic Sans MS" panose="030F0702030302020204" pitchFamily="66" charset="0"/>
              </a:rPr>
              <a:t>furtivamente. </a:t>
            </a:r>
            <a:r>
              <a:rPr lang="es-ES" sz="2000" dirty="0" err="1" smtClean="0">
                <a:latin typeface="Comic Sans MS" panose="030F0702030302020204" pitchFamily="66" charset="0"/>
              </a:rPr>
              <a:t>Nahuel,cuando</a:t>
            </a:r>
            <a:r>
              <a:rPr lang="es-ES" sz="2000" dirty="0" smtClean="0">
                <a:latin typeface="Comic Sans MS" panose="030F0702030302020204" pitchFamily="66" charset="0"/>
              </a:rPr>
              <a:t> </a:t>
            </a:r>
            <a:r>
              <a:rPr lang="es-ES" sz="2000" dirty="0" err="1">
                <a:latin typeface="Comic Sans MS" panose="030F0702030302020204" pitchFamily="66" charset="0"/>
              </a:rPr>
              <a:t>vío</a:t>
            </a:r>
            <a:r>
              <a:rPr lang="es-ES" sz="2000" dirty="0">
                <a:latin typeface="Comic Sans MS" panose="030F0702030302020204" pitchFamily="66" charset="0"/>
              </a:rPr>
              <a:t> a su hija abrazándose con el mozo pehuenche</a:t>
            </a:r>
            <a:r>
              <a:rPr lang="es-ES" sz="2000" dirty="0" smtClean="0">
                <a:latin typeface="Comic Sans MS" panose="030F0702030302020204" pitchFamily="66" charset="0"/>
              </a:rPr>
              <a:t>, arrojó </a:t>
            </a:r>
            <a:r>
              <a:rPr lang="es-ES" sz="2000" dirty="0">
                <a:latin typeface="Comic Sans MS" panose="030F0702030302020204" pitchFamily="66" charset="0"/>
              </a:rPr>
              <a:t>su lanza contra </a:t>
            </a:r>
            <a:r>
              <a:rPr lang="es-ES" sz="2000" dirty="0" err="1">
                <a:latin typeface="Comic Sans MS" panose="030F0702030302020204" pitchFamily="66" charset="0"/>
              </a:rPr>
              <a:t>Copih</a:t>
            </a:r>
            <a:r>
              <a:rPr lang="es-ES" sz="2000" dirty="0">
                <a:latin typeface="Comic Sans MS" panose="030F0702030302020204" pitchFamily="66" charset="0"/>
              </a:rPr>
              <a:t> y le </a:t>
            </a:r>
            <a:r>
              <a:rPr lang="es-ES" sz="2000" dirty="0" err="1">
                <a:latin typeface="Comic Sans MS" panose="030F0702030302020204" pitchFamily="66" charset="0"/>
              </a:rPr>
              <a:t>atravezó</a:t>
            </a:r>
            <a:r>
              <a:rPr lang="es-ES" sz="2000" dirty="0">
                <a:latin typeface="Comic Sans MS" panose="030F0702030302020204" pitchFamily="66" charset="0"/>
              </a:rPr>
              <a:t> el corazón.</a:t>
            </a:r>
          </a:p>
          <a:p>
            <a:pPr algn="just"/>
            <a:endParaRPr lang="es-ES" sz="2000" dirty="0">
              <a:latin typeface="Comic Sans MS" panose="030F0702030302020204" pitchFamily="66" charset="0"/>
            </a:endParaRPr>
          </a:p>
        </p:txBody>
      </p:sp>
      <p:pic>
        <p:nvPicPr>
          <p:cNvPr id="1030" name="Picture 6" descr="Fiestas Patrias Chile Sticker by CCU for iOS &amp; Android | GIPHY">
            <a:extLst>
              <a:ext uri="{FF2B5EF4-FFF2-40B4-BE49-F238E27FC236}">
                <a16:creationId xmlns:a16="http://schemas.microsoft.com/office/drawing/2014/main" id="{90450CD8-3405-4C5B-9252-C017FF4787C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4428" y="268993"/>
            <a:ext cx="4507572" cy="2347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0056" y="1109935"/>
            <a:ext cx="4896316" cy="238374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8037" y="4334620"/>
            <a:ext cx="2043963" cy="229724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61452" y="3774510"/>
            <a:ext cx="1237105" cy="1392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591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306327" y="128790"/>
            <a:ext cx="7408118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 smtClean="0">
                <a:latin typeface="Comic Sans MS" panose="030F0702030302020204" pitchFamily="66" charset="0"/>
              </a:rPr>
              <a:t>	</a:t>
            </a:r>
          </a:p>
          <a:p>
            <a:pPr algn="just"/>
            <a:r>
              <a:rPr lang="es-ES" dirty="0" smtClean="0">
                <a:latin typeface="Comic Sans MS" panose="030F0702030302020204" pitchFamily="66" charset="0"/>
              </a:rPr>
              <a:t>	</a:t>
            </a:r>
            <a:r>
              <a:rPr lang="es-ES" sz="2000" dirty="0" smtClean="0">
                <a:latin typeface="Comic Sans MS" panose="030F0702030302020204" pitchFamily="66" charset="0"/>
              </a:rPr>
              <a:t>En </a:t>
            </a:r>
            <a:r>
              <a:rPr lang="es-ES" sz="2000" dirty="0">
                <a:latin typeface="Comic Sans MS" panose="030F0702030302020204" pitchFamily="66" charset="0"/>
              </a:rPr>
              <a:t>medio de un borbollón de sangre, el príncipe se hundió en las aguas de la laguna. El jefe </a:t>
            </a:r>
            <a:r>
              <a:rPr lang="es-ES" sz="2000" dirty="0" err="1">
                <a:latin typeface="Comic Sans MS" panose="030F0702030302020204" pitchFamily="66" charset="0"/>
              </a:rPr>
              <a:t>Copiñiel</a:t>
            </a:r>
            <a:r>
              <a:rPr lang="es-ES" sz="2000" dirty="0">
                <a:latin typeface="Comic Sans MS" panose="030F0702030302020204" pitchFamily="66" charset="0"/>
              </a:rPr>
              <a:t> hizo </a:t>
            </a:r>
            <a:r>
              <a:rPr lang="es-ES" sz="2000" dirty="0" err="1">
                <a:latin typeface="Comic Sans MS" panose="030F0702030302020204" pitchFamily="66" charset="0"/>
              </a:rPr>
              <a:t>entonces,lo</a:t>
            </a:r>
            <a:r>
              <a:rPr lang="es-ES" sz="2000" dirty="0">
                <a:latin typeface="Comic Sans MS" panose="030F0702030302020204" pitchFamily="66" charset="0"/>
              </a:rPr>
              <a:t> mismo con la </a:t>
            </a:r>
            <a:r>
              <a:rPr lang="es-ES" sz="2000" dirty="0" err="1">
                <a:latin typeface="Comic Sans MS" panose="030F0702030302020204" pitchFamily="66" charset="0"/>
              </a:rPr>
              <a:t>bellaHUes,quié</a:t>
            </a:r>
            <a:r>
              <a:rPr lang="es-ES" sz="2000" dirty="0">
                <a:latin typeface="Comic Sans MS" panose="030F0702030302020204" pitchFamily="66" charset="0"/>
              </a:rPr>
              <a:t>,, con el corazón </a:t>
            </a:r>
            <a:r>
              <a:rPr lang="es-ES" sz="2000" dirty="0" err="1">
                <a:latin typeface="Comic Sans MS" panose="030F0702030302020204" pitchFamily="66" charset="0"/>
              </a:rPr>
              <a:t>atravezado</a:t>
            </a:r>
            <a:r>
              <a:rPr lang="es-ES" sz="2000" dirty="0">
                <a:latin typeface="Comic Sans MS" panose="030F0702030302020204" pitchFamily="66" charset="0"/>
              </a:rPr>
              <a:t> por la lanza </a:t>
            </a:r>
            <a:r>
              <a:rPr lang="es-ES" sz="2000" dirty="0" err="1">
                <a:latin typeface="Comic Sans MS" panose="030F0702030302020204" pitchFamily="66" charset="0"/>
              </a:rPr>
              <a:t>implacable,también</a:t>
            </a:r>
            <a:r>
              <a:rPr lang="es-ES" sz="2000" dirty="0">
                <a:latin typeface="Comic Sans MS" panose="030F0702030302020204" pitchFamily="66" charset="0"/>
              </a:rPr>
              <a:t> se hundió en la laguna</a:t>
            </a:r>
            <a:r>
              <a:rPr lang="es-ES" sz="2000" dirty="0" smtClean="0">
                <a:latin typeface="Comic Sans MS" panose="030F0702030302020204" pitchFamily="66" charset="0"/>
              </a:rPr>
              <a:t>.</a:t>
            </a:r>
          </a:p>
          <a:p>
            <a:pPr algn="just"/>
            <a:r>
              <a:rPr lang="es-ES" sz="2000" dirty="0" smtClean="0">
                <a:latin typeface="Comic Sans MS" panose="030F0702030302020204" pitchFamily="66" charset="0"/>
              </a:rPr>
              <a:t>	</a:t>
            </a:r>
          </a:p>
          <a:p>
            <a:pPr algn="just"/>
            <a:r>
              <a:rPr lang="es-ES" sz="2000" dirty="0" smtClean="0">
                <a:latin typeface="Comic Sans MS" panose="030F0702030302020204" pitchFamily="66" charset="0"/>
              </a:rPr>
              <a:t>	Hubo </a:t>
            </a:r>
            <a:r>
              <a:rPr lang="es-ES" sz="2000" dirty="0">
                <a:latin typeface="Comic Sans MS" panose="030F0702030302020204" pitchFamily="66" charset="0"/>
              </a:rPr>
              <a:t>mucho llanto en las dos tribus por la muerte de los jóvenes. Cuando hubo pasado un año, Pehuenches y mapuches se reunieron en la laguna para recordar la muerte de los príncipes</a:t>
            </a:r>
            <a:r>
              <a:rPr lang="es-ES" sz="2000" dirty="0" smtClean="0">
                <a:latin typeface="Comic Sans MS" panose="030F0702030302020204" pitchFamily="66" charset="0"/>
              </a:rPr>
              <a:t>.</a:t>
            </a:r>
          </a:p>
          <a:p>
            <a:pPr algn="just"/>
            <a:r>
              <a:rPr lang="es-ES" sz="2000" dirty="0" smtClean="0">
                <a:latin typeface="Comic Sans MS" panose="030F0702030302020204" pitchFamily="66" charset="0"/>
              </a:rPr>
              <a:t>	</a:t>
            </a:r>
          </a:p>
          <a:p>
            <a:pPr algn="just"/>
            <a:r>
              <a:rPr lang="es-ES" sz="2000" dirty="0" smtClean="0">
                <a:latin typeface="Comic Sans MS" panose="030F0702030302020204" pitchFamily="66" charset="0"/>
              </a:rPr>
              <a:t>Llegaron </a:t>
            </a:r>
            <a:r>
              <a:rPr lang="es-ES" sz="2000" dirty="0">
                <a:latin typeface="Comic Sans MS" panose="030F0702030302020204" pitchFamily="66" charset="0"/>
              </a:rPr>
              <a:t>de noche y durmieron junto a la ribera, pero con las primeras luces del día, vieron en el centro de la laguna un suceso asombroso: del fondo ,surgían dos lanzas entrecruzadas.</a:t>
            </a:r>
            <a:endParaRPr lang="es-CL" sz="2000" dirty="0">
              <a:latin typeface="Comic Sans MS" panose="030F0702030302020204" pitchFamily="66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4736" y="361923"/>
            <a:ext cx="3528638" cy="570402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17066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alve!">
            <a:extLst>
              <a:ext uri="{FF2B5EF4-FFF2-40B4-BE49-F238E27FC236}">
                <a16:creationId xmlns:a16="http://schemas.microsoft.com/office/drawing/2014/main" id="{AB499084-A30D-4481-9737-9F21271D22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82" y="626720"/>
            <a:ext cx="5464985" cy="546498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6014434" y="626720"/>
            <a:ext cx="600155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 smtClean="0">
                <a:latin typeface="Comic Sans MS" panose="030F0702030302020204" pitchFamily="66" charset="0"/>
              </a:rPr>
              <a:t>	</a:t>
            </a:r>
            <a:r>
              <a:rPr lang="es-ES" sz="2000" dirty="0" smtClean="0">
                <a:latin typeface="Comic Sans MS" panose="030F0702030302020204" pitchFamily="66" charset="0"/>
              </a:rPr>
              <a:t>Una </a:t>
            </a:r>
            <a:r>
              <a:rPr lang="es-ES" sz="2000" dirty="0">
                <a:latin typeface="Comic Sans MS" panose="030F0702030302020204" pitchFamily="66" charset="0"/>
              </a:rPr>
              <a:t>enredadera las enlazaba, y de ella colgaban dos grandes flores de forma alargada: una roja como la sangre y la otra blanca como la nieve. </a:t>
            </a:r>
            <a:br>
              <a:rPr lang="es-ES" sz="2000" dirty="0">
                <a:latin typeface="Comic Sans MS" panose="030F0702030302020204" pitchFamily="66" charset="0"/>
              </a:rPr>
            </a:br>
            <a:r>
              <a:rPr lang="es-ES" sz="2000" dirty="0" smtClean="0">
                <a:latin typeface="Comic Sans MS" panose="030F0702030302020204" pitchFamily="66" charset="0"/>
              </a:rPr>
              <a:t>	Así</a:t>
            </a:r>
            <a:r>
              <a:rPr lang="es-ES" sz="2000" dirty="0">
                <a:latin typeface="Comic Sans MS" panose="030F0702030302020204" pitchFamily="66" charset="0"/>
              </a:rPr>
              <a:t>, las tribus </a:t>
            </a:r>
            <a:r>
              <a:rPr lang="es-ES" sz="2000" dirty="0" smtClean="0">
                <a:latin typeface="Comic Sans MS" panose="030F0702030302020204" pitchFamily="66" charset="0"/>
              </a:rPr>
              <a:t>enemistadas comprendieron </a:t>
            </a:r>
            <a:r>
              <a:rPr lang="es-ES" sz="2000" dirty="0">
                <a:latin typeface="Comic Sans MS" panose="030F0702030302020204" pitchFamily="66" charset="0"/>
              </a:rPr>
              <a:t>lo que sucedía. Se reconciliaron y decidieron llamar a la flor copihue, la unión de </a:t>
            </a:r>
            <a:r>
              <a:rPr lang="es-ES" sz="2000" dirty="0" err="1">
                <a:latin typeface="Comic Sans MS" panose="030F0702030302020204" pitchFamily="66" charset="0"/>
              </a:rPr>
              <a:t>Copih</a:t>
            </a:r>
            <a:r>
              <a:rPr lang="es-ES" sz="2000" dirty="0">
                <a:latin typeface="Comic Sans MS" panose="030F0702030302020204" pitchFamily="66" charset="0"/>
              </a:rPr>
              <a:t> y de </a:t>
            </a:r>
            <a:r>
              <a:rPr lang="es-ES" sz="2000" dirty="0" err="1">
                <a:latin typeface="Comic Sans MS" panose="030F0702030302020204" pitchFamily="66" charset="0"/>
              </a:rPr>
              <a:t>Hues</a:t>
            </a:r>
            <a:r>
              <a:rPr lang="es-ES" sz="2000" dirty="0">
                <a:latin typeface="Comic Sans MS" panose="030F0702030302020204" pitchFamily="66" charset="0"/>
              </a:rPr>
              <a:t>.” </a:t>
            </a:r>
            <a:endParaRPr lang="es-ES" sz="2000" dirty="0" smtClean="0">
              <a:latin typeface="Comic Sans MS" panose="030F0702030302020204" pitchFamily="66" charset="0"/>
            </a:endParaRPr>
          </a:p>
          <a:p>
            <a:pPr algn="just"/>
            <a:endParaRPr lang="es-ES" sz="2000" dirty="0">
              <a:latin typeface="Comic Sans MS" panose="030F0702030302020204" pitchFamily="66" charset="0"/>
            </a:endParaRPr>
          </a:p>
          <a:p>
            <a:pPr algn="ctr"/>
            <a:r>
              <a:rPr lang="es-ES" sz="2000" dirty="0" smtClean="0">
                <a:latin typeface="Comic Sans MS" panose="030F0702030302020204" pitchFamily="66" charset="0"/>
              </a:rPr>
              <a:t>FIN.</a:t>
            </a:r>
            <a:endParaRPr lang="es-CL" sz="20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0523" y="3796819"/>
            <a:ext cx="2895466" cy="289546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348147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C68CA7-6047-47B9-91D2-58A2C4069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283335"/>
            <a:ext cx="10765665" cy="2449562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s-ES" sz="4000" dirty="0">
                <a:effectLst/>
                <a:latin typeface="Comic Sans MS" panose="030F0702030302020204" pitchFamily="66" charset="0"/>
              </a:rPr>
              <a:t>El copihue fue declarado “Flor Nacional de Chile” el 20 de septiembre de 1984</a:t>
            </a:r>
            <a:endParaRPr lang="es-ES" sz="4000" dirty="0"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CD75AE8-0084-4514-B230-1EFC6D8B77C6}"/>
              </a:ext>
            </a:extLst>
          </p:cNvPr>
          <p:cNvSpPr txBox="1"/>
          <p:nvPr/>
        </p:nvSpPr>
        <p:spPr>
          <a:xfrm>
            <a:off x="3304555" y="2549914"/>
            <a:ext cx="6098344" cy="14650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¡</a:t>
            </a:r>
            <a:r>
              <a:rPr kumimoji="0" lang="es-E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Felices </a:t>
            </a:r>
            <a:r>
              <a:rPr kumimoji="0" lang="es-E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Fiestas!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sz="4400" dirty="0" smtClean="0">
                <a:solidFill>
                  <a:srgbClr val="0070C0"/>
                </a:solidFill>
                <a:latin typeface="Times New Roman" panose="02020603050405020304"/>
              </a:rPr>
              <a:t>Con afecto</a:t>
            </a:r>
            <a:endParaRPr kumimoji="0" lang="es-ES" sz="4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8D46DA2-A46E-4ABE-9713-4E00146279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7436" y="4014930"/>
            <a:ext cx="2472582" cy="2379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49356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224</Words>
  <Application>Microsoft Office PowerPoint</Application>
  <PresentationFormat>Panorámica</PresentationFormat>
  <Paragraphs>42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Comic Sans MS</vt:lpstr>
      <vt:lpstr>Times New Roman</vt:lpstr>
      <vt:lpstr>Tema de Office</vt:lpstr>
      <vt:lpstr>Dhd </vt:lpstr>
      <vt:lpstr>Como colegio estaremos celebrando  “Semana de la Chilenidad”</vt:lpstr>
      <vt:lpstr>Presentación de PowerPoint</vt:lpstr>
      <vt:lpstr>          </vt:lpstr>
      <vt:lpstr>                   “Semana de la Chilenidad”   Actividades 2º ciclo:</vt:lpstr>
      <vt:lpstr>    La leyenda del copihue</vt:lpstr>
      <vt:lpstr>Presentación de PowerPoint</vt:lpstr>
      <vt:lpstr>Presentación de PowerPoint</vt:lpstr>
      <vt:lpstr>El copihue fue declarado “Flor Nacional de Chile” el 20 de septiembre de 1984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Dhd</dc:title>
  <dc:creator>56975616997</dc:creator>
  <cp:lastModifiedBy>directora</cp:lastModifiedBy>
  <cp:revision>22</cp:revision>
  <dcterms:created xsi:type="dcterms:W3CDTF">2020-09-02T15:41:35Z</dcterms:created>
  <dcterms:modified xsi:type="dcterms:W3CDTF">2020-09-08T14:22:13Z</dcterms:modified>
</cp:coreProperties>
</file>